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7" r:id="rId3"/>
    <p:sldId id="270" r:id="rId4"/>
    <p:sldId id="258" r:id="rId5"/>
    <p:sldId id="269" r:id="rId6"/>
    <p:sldId id="261" r:id="rId7"/>
    <p:sldId id="262" r:id="rId8"/>
    <p:sldId id="268" r:id="rId9"/>
    <p:sldId id="271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ACC"/>
    <a:srgbClr val="A11341"/>
    <a:srgbClr val="BC1010"/>
    <a:srgbClr val="993300"/>
    <a:srgbClr val="FCB268"/>
    <a:srgbClr val="C9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8548" autoAdjust="0"/>
    <p:restoredTop sz="93863" autoAdjust="0"/>
  </p:normalViewPr>
  <p:slideViewPr>
    <p:cSldViewPr>
      <p:cViewPr varScale="1">
        <p:scale>
          <a:sx n="83" d="100"/>
          <a:sy n="83" d="100"/>
        </p:scale>
        <p:origin x="-1282" y="-72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70" d="100"/>
        <a:sy n="170" d="100"/>
      </p:scale>
      <p:origin x="0" y="2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2007_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rotY val="20"/>
      <c:depthPercent val="100"/>
      <c:rAngAx val="0"/>
      <c:perspective val="30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9931250529167724"/>
          <c:y val="4.2452170888277518E-2"/>
          <c:w val="0.62717712415992843"/>
          <c:h val="0.7245870555418241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Sales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2008-12</c:v>
                </c:pt>
                <c:pt idx="1">
                  <c:v>2009-12</c:v>
                </c:pt>
                <c:pt idx="2">
                  <c:v>2010-12</c:v>
                </c:pt>
              </c:strCache>
            </c:strRef>
          </c:cat>
          <c:val>
            <c:numRef>
              <c:f>Sheet1!$B$2:$B$4</c:f>
              <c:numCache>
                <c:formatCode>"$"#,##0</c:formatCode>
                <c:ptCount val="3"/>
                <c:pt idx="0">
                  <c:v>2332385920</c:v>
                </c:pt>
                <c:pt idx="1">
                  <c:v>906649600</c:v>
                </c:pt>
                <c:pt idx="2">
                  <c:v>939605120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Operating Profit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2008-12</c:v>
                </c:pt>
                <c:pt idx="1">
                  <c:v>2009-12</c:v>
                </c:pt>
                <c:pt idx="2">
                  <c:v>2010-12</c:v>
                </c:pt>
              </c:strCache>
            </c:strRef>
          </c:cat>
          <c:val>
            <c:numRef>
              <c:f>Sheet1!$C$2:$C$4</c:f>
              <c:numCache>
                <c:formatCode>"$"#,##0</c:formatCode>
                <c:ptCount val="3"/>
                <c:pt idx="0">
                  <c:v>618549760</c:v>
                </c:pt>
                <c:pt idx="1">
                  <c:v>547270400</c:v>
                </c:pt>
                <c:pt idx="2">
                  <c:v>466149120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Net Revenue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2008-12</c:v>
                </c:pt>
                <c:pt idx="1">
                  <c:v>2009-12</c:v>
                </c:pt>
                <c:pt idx="2">
                  <c:v>2010-12</c:v>
                </c:pt>
              </c:strCache>
            </c:strRef>
          </c:cat>
          <c:val>
            <c:numRef>
              <c:f>Sheet1!$D$2:$D$4</c:f>
              <c:numCache>
                <c:formatCode>"$"#,##0</c:formatCode>
                <c:ptCount val="3"/>
                <c:pt idx="0">
                  <c:v>662689280</c:v>
                </c:pt>
                <c:pt idx="1">
                  <c:v>585892480</c:v>
                </c:pt>
                <c:pt idx="2">
                  <c:v>448302080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Assets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2008-12</c:v>
                </c:pt>
                <c:pt idx="1">
                  <c:v>2009-12</c:v>
                </c:pt>
                <c:pt idx="2">
                  <c:v>2010-12</c:v>
                </c:pt>
              </c:strCache>
            </c:strRef>
          </c:cat>
          <c:val>
            <c:numRef>
              <c:f>Sheet1!$E$2:$E$4</c:f>
              <c:numCache>
                <c:formatCode>"$"#,##0</c:formatCode>
                <c:ptCount val="3"/>
                <c:pt idx="0">
                  <c:v>1490901760</c:v>
                </c:pt>
                <c:pt idx="1">
                  <c:v>1286607360</c:v>
                </c:pt>
                <c:pt idx="2">
                  <c:v>150014720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7316864"/>
        <c:axId val="37318656"/>
        <c:axId val="37323200"/>
      </c:bar3DChart>
      <c:catAx>
        <c:axId val="37316864"/>
        <c:scaling>
          <c:orientation val="minMax"/>
        </c:scaling>
        <c:delete val="0"/>
        <c:axPos val="b"/>
        <c:majorTickMark val="out"/>
        <c:minorTickMark val="none"/>
        <c:tickLblPos val="nextTo"/>
        <c:crossAx val="37318656"/>
        <c:crosses val="autoZero"/>
        <c:auto val="1"/>
        <c:lblAlgn val="ctr"/>
        <c:lblOffset val="100"/>
        <c:noMultiLvlLbl val="0"/>
      </c:catAx>
      <c:valAx>
        <c:axId val="37318656"/>
        <c:scaling>
          <c:orientation val="minMax"/>
        </c:scaling>
        <c:delete val="0"/>
        <c:axPos val="l"/>
        <c:majorGridlines/>
        <c:minorGridlines/>
        <c:numFmt formatCode="&quot;$&quot;#,##0" sourceLinked="1"/>
        <c:majorTickMark val="out"/>
        <c:minorTickMark val="none"/>
        <c:tickLblPos val="nextTo"/>
        <c:crossAx val="37316864"/>
        <c:crosses val="autoZero"/>
        <c:crossBetween val="between"/>
      </c:valAx>
      <c:serAx>
        <c:axId val="37323200"/>
        <c:scaling>
          <c:orientation val="minMax"/>
        </c:scaling>
        <c:delete val="0"/>
        <c:axPos val="b"/>
        <c:majorTickMark val="out"/>
        <c:minorTickMark val="none"/>
        <c:tickLblPos val="nextTo"/>
        <c:crossAx val="37318656"/>
        <c:crosses val="autoZero"/>
      </c:serAx>
      <c:spPr>
        <a:ln w="25400">
          <a:noFill/>
        </a:ln>
      </c:spPr>
    </c:plotArea>
    <c:legend>
      <c:legendPos val="r"/>
      <c:layout>
        <c:manualLayout>
          <c:xMode val="edge"/>
          <c:yMode val="edge"/>
          <c:x val="2.391629297458894E-2"/>
          <c:y val="0.78236944316937962"/>
          <c:w val="0.21312050207433747"/>
          <c:h val="0.217630522088353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0.37903</cdr:x>
      <cdr:y>0.21084</cdr:y>
    </cdr:from>
    <cdr:to>
      <cdr:x>0.70645</cdr:x>
      <cdr:y>0.53041</cdr:y>
    </cdr:to>
    <cdr:grpSp>
      <cdr:nvGrpSpPr>
        <cdr:cNvPr id="9" name="Group 8"/>
        <cdr:cNvGrpSpPr/>
      </cdr:nvGrpSpPr>
      <cdr:grpSpPr>
        <a:xfrm xmlns:a="http://schemas.openxmlformats.org/drawingml/2006/main">
          <a:off x="3581379" y="1333479"/>
          <a:ext cx="3093726" cy="2021152"/>
          <a:chOff x="3581400" y="1333500"/>
          <a:chExt cx="3093720" cy="2021119"/>
        </a:xfrm>
      </cdr:grpSpPr>
      <cdr:sp macro="" textlink="">
        <cdr:nvSpPr>
          <cdr:cNvPr id="4" name="Down Arrow 3"/>
          <cdr:cNvSpPr/>
        </cdr:nvSpPr>
        <cdr:spPr>
          <a:xfrm xmlns:a="http://schemas.openxmlformats.org/drawingml/2006/main">
            <a:off x="6096000" y="2095500"/>
            <a:ext cx="274320" cy="1259119"/>
          </a:xfrm>
          <a:prstGeom xmlns:a="http://schemas.openxmlformats.org/drawingml/2006/main" prst="downArrow">
            <a:avLst/>
          </a:prstGeom>
          <a:solidFill xmlns:a="http://schemas.openxmlformats.org/drawingml/2006/main">
            <a:srgbClr val="FFFF00"/>
          </a:solidFill>
          <a:ln xmlns:a="http://schemas.openxmlformats.org/drawingml/2006/main">
            <a:solidFill>
              <a:schemeClr val="tx1"/>
            </a:solidFill>
          </a:ln>
          <a:scene3d xmlns:a="http://schemas.openxmlformats.org/drawingml/2006/main">
            <a:camera prst="isometricLeftDown">
              <a:rot lat="2100000" lon="900000" rev="0"/>
            </a:camera>
            <a:lightRig rig="threePt" dir="t"/>
          </a:scene3d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vertOverflow="clip"/>
          <a:lstStyle xmlns:a="http://schemas.openxmlformats.org/drawingml/2006/main"/>
          <a:p xmlns:a="http://schemas.openxmlformats.org/drawingml/2006/main">
            <a:endParaRPr lang="en-US"/>
          </a:p>
        </cdr:txBody>
      </cdr:sp>
      <cdr:sp macro="" textlink="">
        <cdr:nvSpPr>
          <cdr:cNvPr id="2" name="Down Arrow 1"/>
          <cdr:cNvSpPr/>
        </cdr:nvSpPr>
        <cdr:spPr>
          <a:xfrm xmlns:a="http://schemas.openxmlformats.org/drawingml/2006/main">
            <a:off x="3581400" y="1714500"/>
            <a:ext cx="274320" cy="1259119"/>
          </a:xfrm>
          <a:prstGeom xmlns:a="http://schemas.openxmlformats.org/drawingml/2006/main" prst="downArrow">
            <a:avLst/>
          </a:prstGeom>
          <a:solidFill xmlns:a="http://schemas.openxmlformats.org/drawingml/2006/main">
            <a:srgbClr val="FFFF00"/>
          </a:solidFill>
          <a:ln xmlns:a="http://schemas.openxmlformats.org/drawingml/2006/main">
            <a:solidFill>
              <a:schemeClr val="tx1"/>
            </a:solidFill>
          </a:ln>
          <a:scene3d xmlns:a="http://schemas.openxmlformats.org/drawingml/2006/main">
            <a:camera prst="isometricLeftDown">
              <a:rot lat="2100000" lon="900000" rev="0"/>
            </a:camera>
            <a:lightRig rig="threePt" dir="t"/>
          </a:scene3d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vertOverflow="clip"/>
          <a:lstStyle xmlns:a="http://schemas.openxmlformats.org/drawingml/2006/main"/>
          <a:p xmlns:a="http://schemas.openxmlformats.org/drawingml/2006/main">
            <a:endParaRPr lang="en-US"/>
          </a:p>
        </cdr:txBody>
      </cdr:sp>
      <cdr:sp macro="" textlink="">
        <cdr:nvSpPr>
          <cdr:cNvPr id="3" name="Down Arrow 2"/>
          <cdr:cNvSpPr/>
        </cdr:nvSpPr>
        <cdr:spPr>
          <a:xfrm xmlns:a="http://schemas.openxmlformats.org/drawingml/2006/main">
            <a:off x="4091940" y="1333500"/>
            <a:ext cx="274320" cy="1259119"/>
          </a:xfrm>
          <a:prstGeom xmlns:a="http://schemas.openxmlformats.org/drawingml/2006/main" prst="downArrow">
            <a:avLst/>
          </a:prstGeom>
          <a:solidFill xmlns:a="http://schemas.openxmlformats.org/drawingml/2006/main">
            <a:srgbClr val="FFFF00"/>
          </a:solidFill>
          <a:ln xmlns:a="http://schemas.openxmlformats.org/drawingml/2006/main">
            <a:solidFill>
              <a:schemeClr val="tx1"/>
            </a:solidFill>
          </a:ln>
          <a:scene3d xmlns:a="http://schemas.openxmlformats.org/drawingml/2006/main">
            <a:camera prst="isometricLeftDown">
              <a:rot lat="2100000" lon="900000" rev="0"/>
            </a:camera>
            <a:lightRig rig="threePt" dir="t"/>
          </a:scene3d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vertOverflow="clip"/>
          <a:lstStyle xmlns:a="http://schemas.openxmlformats.org/drawingml/2006/main"/>
          <a:p xmlns:a="http://schemas.openxmlformats.org/drawingml/2006/main">
            <a:endParaRPr lang="en-US"/>
          </a:p>
        </cdr:txBody>
      </cdr:sp>
      <cdr:sp macro="" textlink="">
        <cdr:nvSpPr>
          <cdr:cNvPr id="5" name="Down Arrow 4"/>
          <cdr:cNvSpPr/>
        </cdr:nvSpPr>
        <cdr:spPr>
          <a:xfrm xmlns:a="http://schemas.openxmlformats.org/drawingml/2006/main">
            <a:off x="6400800" y="1790700"/>
            <a:ext cx="274320" cy="1259119"/>
          </a:xfrm>
          <a:prstGeom xmlns:a="http://schemas.openxmlformats.org/drawingml/2006/main" prst="downArrow">
            <a:avLst/>
          </a:prstGeom>
          <a:solidFill xmlns:a="http://schemas.openxmlformats.org/drawingml/2006/main">
            <a:srgbClr val="FFFF00"/>
          </a:solidFill>
          <a:ln xmlns:a="http://schemas.openxmlformats.org/drawingml/2006/main">
            <a:solidFill>
              <a:schemeClr val="tx1"/>
            </a:solidFill>
          </a:ln>
          <a:scene3d xmlns:a="http://schemas.openxmlformats.org/drawingml/2006/main">
            <a:camera prst="isometricLeftDown">
              <a:rot lat="2100000" lon="900000" rev="0"/>
            </a:camera>
            <a:lightRig rig="threePt" dir="t"/>
          </a:scene3d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vertOverflow="clip"/>
          <a:lstStyle xmlns:a="http://schemas.openxmlformats.org/drawingml/2006/main"/>
          <a:p xmlns:a="http://schemas.openxmlformats.org/drawingml/2006/main">
            <a:endParaRPr lang="en-US"/>
          </a:p>
        </cdr:txBody>
      </cdr:sp>
    </cdr:grpSp>
  </cdr:relSizeAnchor>
  <cdr:relSizeAnchor xmlns:cdr="http://schemas.openxmlformats.org/drawingml/2006/chartDrawing">
    <cdr:from>
      <cdr:x>0.25806</cdr:x>
      <cdr:y>0.8012</cdr:y>
    </cdr:from>
    <cdr:to>
      <cdr:x>0.28226</cdr:x>
      <cdr:y>0.96711</cdr:y>
    </cdr:to>
    <cdr:sp macro="" textlink="">
      <cdr:nvSpPr>
        <cdr:cNvPr id="7" name="Down Arrow 6"/>
        <cdr:cNvSpPr/>
      </cdr:nvSpPr>
      <cdr:spPr>
        <a:xfrm xmlns:a="http://schemas.openxmlformats.org/drawingml/2006/main">
          <a:off x="2438400" y="5067300"/>
          <a:ext cx="228600" cy="1049266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solidFill>
            <a:schemeClr val="tx1"/>
          </a:solidFill>
        </a:ln>
        <a:scene3d xmlns:a="http://schemas.openxmlformats.org/drawingml/2006/main">
          <a:camera prst="isometricLeftDown">
            <a:rot lat="2100000" lon="900000" rev="0"/>
          </a:camera>
          <a:lightRig rig="threePt" dir="t"/>
        </a:scene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46D71-1D38-4FE3-8691-27F2032373A5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5FF923-18EC-4746-BDCB-32B36E84B2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620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5FF923-18EC-4746-BDCB-32B36E84B29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937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5FF923-18EC-4746-BDCB-32B36E84B29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059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C64-8F91-4181-AB17-068FF6484038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007D07-5CD0-4461-B5D8-D348D1579A6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C64-8F91-4181-AB17-068FF6484038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D07-5CD0-4461-B5D8-D348D1579A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C64-8F91-4181-AB17-068FF6484038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D07-5CD0-4461-B5D8-D348D1579A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C64-8F91-4181-AB17-068FF6484038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D07-5CD0-4461-B5D8-D348D1579A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C64-8F91-4181-AB17-068FF6484038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D07-5CD0-4461-B5D8-D348D1579A6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C64-8F91-4181-AB17-068FF6484038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D07-5CD0-4461-B5D8-D348D1579A6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C64-8F91-4181-AB17-068FF6484038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D07-5CD0-4461-B5D8-D348D1579A6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C64-8F91-4181-AB17-068FF6484038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D07-5CD0-4461-B5D8-D348D1579A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C64-8F91-4181-AB17-068FF6484038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D07-5CD0-4461-B5D8-D348D1579A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C64-8F91-4181-AB17-068FF6484038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D07-5CD0-4461-B5D8-D348D1579A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C64-8F91-4181-AB17-068FF6484038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D07-5CD0-4461-B5D8-D348D1579A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D781C64-8F91-4181-AB17-068FF6484038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7007D07-5CD0-4461-B5D8-D348D1579A6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2.wav"/><Relationship Id="rId7" Type="http://schemas.openxmlformats.org/officeDocument/2006/relationships/image" Target="../media/image6.jpeg"/><Relationship Id="rId2" Type="http://schemas.microsoft.com/office/2007/relationships/media" Target="../media/media2.wav"/><Relationship Id="rId1" Type="http://schemas.openxmlformats.org/officeDocument/2006/relationships/tags" Target="../tags/tag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jpeg"/><Relationship Id="rId12" Type="http://schemas.openxmlformats.org/officeDocument/2006/relationships/image" Target="../media/image3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0" Type="http://schemas.openxmlformats.org/officeDocument/2006/relationships/image" Target="../media/image12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4.wav"/><Relationship Id="rId7" Type="http://schemas.microsoft.com/office/2007/relationships/hdphoto" Target="../media/hdphoto1.wdp"/><Relationship Id="rId2" Type="http://schemas.microsoft.com/office/2007/relationships/media" Target="../media/media4.wav"/><Relationship Id="rId1" Type="http://schemas.openxmlformats.org/officeDocument/2006/relationships/tags" Target="../tags/tag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5.wav"/><Relationship Id="rId7" Type="http://schemas.openxmlformats.org/officeDocument/2006/relationships/image" Target="../media/image17.jpeg"/><Relationship Id="rId2" Type="http://schemas.microsoft.com/office/2007/relationships/media" Target="../media/media5.wav"/><Relationship Id="rId1" Type="http://schemas.openxmlformats.org/officeDocument/2006/relationships/tags" Target="../tags/tag3.xml"/><Relationship Id="rId6" Type="http://schemas.openxmlformats.org/officeDocument/2006/relationships/chart" Target="../charts/chart1.xml"/><Relationship Id="rId5" Type="http://schemas.openxmlformats.org/officeDocument/2006/relationships/image" Target="../media/image16.jpe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wav"/><Relationship Id="rId2" Type="http://schemas.microsoft.com/office/2007/relationships/media" Target="../media/media6.wav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18.jpe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wav"/><Relationship Id="rId2" Type="http://schemas.microsoft.com/office/2007/relationships/media" Target="../media/media7.wav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19.jpe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3.pn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amouslogos.us/images/saab-logo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6" t="9064" r="15714" b="9064"/>
          <a:stretch/>
        </p:blipFill>
        <p:spPr bwMode="auto">
          <a:xfrm>
            <a:off x="2589028" y="1295400"/>
            <a:ext cx="3965945" cy="4098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5000" y="6229290"/>
            <a:ext cx="533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  <a:cs typeface="Calibri" pitchFamily="34" charset="0"/>
              </a:rPr>
              <a:t>By Orkun Hazar Surmeli</a:t>
            </a:r>
            <a:endParaRPr lang="en-US" sz="2000" dirty="0">
              <a:latin typeface="+mj-lt"/>
              <a:cs typeface="Calibri" pitchFamily="34" charset="0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2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56"/>
    </mc:Choice>
    <mc:Fallback xmlns="">
      <p:transition spd="slow" advTm="71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-76200"/>
            <a:ext cx="4114800" cy="838200"/>
          </a:xfrm>
        </p:spPr>
        <p:txBody>
          <a:bodyPr/>
          <a:lstStyle/>
          <a:p>
            <a:r>
              <a:rPr lang="en-US" sz="2800" dirty="0" smtClean="0"/>
              <a:t>Bibliography</a:t>
            </a:r>
            <a:endParaRPr lang="en-US" sz="44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04800" y="762000"/>
            <a:ext cx="8534400" cy="6019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Ries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Al, and Laura </a:t>
            </a:r>
            <a:r>
              <a:rPr lang="en-US" sz="12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Ries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en-US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War in the Boardroom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New Jersey: Harper Collins, 2009. Print</a:t>
            </a:r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"Saab AB." </a:t>
            </a:r>
            <a:r>
              <a:rPr lang="en-US" sz="1200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Encyclopedia </a:t>
            </a:r>
            <a:r>
              <a:rPr lang="en-US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Britannica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 </a:t>
            </a:r>
            <a:r>
              <a:rPr lang="en-US" sz="1200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Encyclopedia </a:t>
            </a:r>
            <a:r>
              <a:rPr lang="en-US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Britannica Online School </a:t>
            </a:r>
            <a:r>
              <a:rPr lang="en-US" sz="1200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Edition</a:t>
            </a:r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Encyclopedia 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Britannica, Inc., 2011. Web. 8 Nov. 2011</a:t>
            </a:r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&lt;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http://school.eb.co.uk/eb/article-9064579</a:t>
            </a:r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&gt;.</a:t>
            </a:r>
          </a:p>
          <a:p>
            <a:pPr>
              <a:lnSpc>
                <a:spcPct val="150000"/>
              </a:lnSpc>
            </a:pPr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“Automobile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." </a:t>
            </a:r>
            <a:r>
              <a:rPr lang="en-US" sz="1200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Encyclopedia </a:t>
            </a:r>
            <a:r>
              <a:rPr lang="en-US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Britannica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 </a:t>
            </a:r>
            <a:r>
              <a:rPr lang="en-US" sz="1200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Encyclopedia </a:t>
            </a:r>
            <a:r>
              <a:rPr lang="en-US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Britannica Online School Edition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  <a:b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Encyclopedia 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Britannica, Inc., 2011. Web. </a:t>
            </a:r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7 Nov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 2011.</a:t>
            </a:r>
            <a:b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&lt;http://school.eb.co.uk/eb/article-259070</a:t>
            </a:r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&gt;.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MIGLIORE, GREG. "Styling A New Saab." </a:t>
            </a:r>
            <a:r>
              <a:rPr lang="en-US" sz="1200" i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Autoweek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 61.18 (2011): 0008. </a:t>
            </a:r>
            <a:r>
              <a:rPr lang="en-US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MAS Ultra - School Edition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Web. 4</a:t>
            </a:r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Nov. 2011</a:t>
            </a:r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McCLEARN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MATTHEW. "Saab (1949-2011)." </a:t>
            </a:r>
            <a:r>
              <a:rPr lang="en-US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Canadian Business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 84.16 (2011): 11. </a:t>
            </a:r>
            <a:r>
              <a:rPr lang="en-US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MAS Ultra - School Edition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Web. </a:t>
            </a:r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6 Nov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2011</a:t>
            </a:r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Reuters. "Swedish Debt Agency Set to Grab Saab's Assets." </a:t>
            </a:r>
            <a:r>
              <a:rPr lang="en-US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Reuters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Reuters, 17 Aug. 2011. Web. 10 Nov. 2011. &lt;http://www.reuters.com/article/2011/08/17/idUSL5E7JH1GA20110817</a:t>
            </a:r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&gt;.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Allabolag.se. "SAAB Automobile </a:t>
            </a:r>
            <a:r>
              <a:rPr lang="en-US" sz="12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Aktiebolag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." </a:t>
            </a:r>
            <a:r>
              <a:rPr lang="en-US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Allabolag.se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Allabolag.se, Oct. 2011. Web. 9 Nov. 2011. &lt;http://www.allabolag.se/5562588912/bokslut&gt;. </a:t>
            </a:r>
            <a:endParaRPr lang="en-US" sz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Spyker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Cars. "Saab Automobile Has Made Significant Progress during 2010 towards Profitability by 2012 in Accordance with Its Business Plans." </a:t>
            </a:r>
            <a:r>
              <a:rPr lang="en-US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Swedish Automobile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(Mar.-Apr. 2011): n. </a:t>
            </a:r>
            <a:r>
              <a:rPr lang="en-US" sz="12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pag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en-US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Swedish Automobile NL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Web. 2 Nov. 2011. &lt;http://www.swedish-automobile.nl/pdf/financial/ 2011.03.25%20Year%20results%202011%20Spyker%20Cars%20NV.pdf&gt;. </a:t>
            </a:r>
            <a:endParaRPr lang="en-US" sz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S.W.A.N. "Saab Automobile Sees Ongoing Momentum in 2010 Sale." </a:t>
            </a:r>
            <a:r>
              <a:rPr lang="en-US" sz="1200" i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Spyker</a:t>
            </a:r>
            <a:r>
              <a:rPr lang="en-US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Cars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(Jan.-Feb. 2011): n. </a:t>
            </a:r>
            <a:r>
              <a:rPr lang="en-US" sz="12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pag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Web. 8 Nov. 2011. &lt;http://www.spykercars.nl/download/artikel/Saab_2010_Sales__fin_.pdf</a:t>
            </a:r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&gt;.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Sky News. "Saab Earnings Plunge, Looks for Funding." </a:t>
            </a:r>
            <a:r>
              <a:rPr lang="en-US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Sky News</a:t>
            </a:r>
            <a:r>
              <a:rPr lang="en-US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Sky News, 1 Sept. 2011. Web. 3 Nov. 2011. &lt;http://www.skynews.com.au/businessnews/article.aspx?id=656717&amp;vId=&gt;. </a:t>
            </a:r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</a:pPr>
            <a:endParaRPr lang="en-US" sz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</a:pPr>
            <a:endParaRPr lang="en-US" sz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</a:pPr>
            <a:endParaRPr lang="en-US" sz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97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2"/>
    </mc:Choice>
    <mc:Fallback xmlns="">
      <p:transition spd="slow" advTm="1442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.thisislondon.co.uk/i/pix/gen/2011/05/saab-logo-415-110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271" y="1254517"/>
            <a:ext cx="6377458" cy="4348966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osurmeli\Documents\Untitled 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626082"/>
            <a:ext cx="7391400" cy="560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9525000" cy="1828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b="1" dirty="0" smtClean="0">
                <a:solidFill>
                  <a:schemeClr val="tx1"/>
                </a:solidFill>
                <a:latin typeface="Myriad Pro" pitchFamily="34" charset="0"/>
              </a:rPr>
              <a:t>“Driving </a:t>
            </a:r>
            <a:r>
              <a:rPr lang="en-US" sz="2600" b="1" dirty="0">
                <a:solidFill>
                  <a:schemeClr val="tx1"/>
                </a:solidFill>
                <a:latin typeface="Myriad Pro" pitchFamily="34" charset="0"/>
              </a:rPr>
              <a:t>a SAAB shouldn’t feel like an act </a:t>
            </a:r>
            <a:r>
              <a:rPr lang="en-US" sz="2600" b="1" dirty="0" smtClean="0">
                <a:solidFill>
                  <a:schemeClr val="tx1"/>
                </a:solidFill>
                <a:latin typeface="Myriad Pro" pitchFamily="34" charset="0"/>
              </a:rPr>
              <a:t>of necessity,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chemeClr val="tx1"/>
                </a:solidFill>
                <a:latin typeface="Myriad Pro" pitchFamily="34" charset="0"/>
              </a:rPr>
              <a:t>  but </a:t>
            </a:r>
          </a:p>
          <a:p>
            <a:pPr marL="0" indent="0">
              <a:buNone/>
            </a:pPr>
            <a:r>
              <a:rPr lang="en-US" sz="2600" b="1" dirty="0">
                <a:solidFill>
                  <a:schemeClr val="tx1"/>
                </a:solidFill>
                <a:latin typeface="Myriad Pro" pitchFamily="34" charset="0"/>
              </a:rPr>
              <a:t>	</a:t>
            </a:r>
            <a:r>
              <a:rPr lang="en-US" sz="2600" b="1" dirty="0" smtClean="0">
                <a:solidFill>
                  <a:schemeClr val="tx1"/>
                </a:solidFill>
                <a:latin typeface="Myriad Pro" pitchFamily="34" charset="0"/>
              </a:rPr>
              <a:t>				</a:t>
            </a:r>
            <a:r>
              <a:rPr lang="en-US" sz="1800" b="1" dirty="0" smtClean="0">
                <a:solidFill>
                  <a:schemeClr val="tx1"/>
                </a:solidFill>
                <a:latin typeface="Myriad Pro" pitchFamily="34" charset="0"/>
              </a:rPr>
              <a:t>- </a:t>
            </a:r>
            <a:r>
              <a:rPr lang="en-US" sz="1800" b="1" dirty="0">
                <a:solidFill>
                  <a:schemeClr val="tx1"/>
                </a:solidFill>
                <a:latin typeface="Myriad Pro" pitchFamily="34" charset="0"/>
              </a:rPr>
              <a:t>Victor </a:t>
            </a:r>
            <a:r>
              <a:rPr lang="en-US" sz="1800" b="1" dirty="0" smtClean="0">
                <a:solidFill>
                  <a:schemeClr val="tx1"/>
                </a:solidFill>
                <a:latin typeface="Myriad Pro" pitchFamily="34" charset="0"/>
              </a:rPr>
              <a:t>Muller, SAAB Chairman</a:t>
            </a:r>
            <a:endParaRPr lang="en-US" sz="1800" b="1" dirty="0">
              <a:solidFill>
                <a:schemeClr val="tx1"/>
              </a:solidFill>
              <a:latin typeface="Myriad Pro" pitchFamily="34" charset="0"/>
            </a:endParaRPr>
          </a:p>
        </p:txBody>
      </p:sp>
      <p:pic>
        <p:nvPicPr>
          <p:cNvPr id="5" name="Picture 2" descr="http://www.pjgh.co.uk/gallery_albums/saab_logotype/09_SAAB_logo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00" t="9626" r="22481" b="9626"/>
          <a:stretch/>
        </p:blipFill>
        <p:spPr bwMode="auto">
          <a:xfrm>
            <a:off x="3155320" y="2838450"/>
            <a:ext cx="2833360" cy="287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047750" y="1695450"/>
            <a:ext cx="87630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600" b="1" dirty="0">
                <a:solidFill>
                  <a:schemeClr val="tx1"/>
                </a:solidFill>
                <a:latin typeface="Myriad Pro" pitchFamily="34" charset="0"/>
              </a:rPr>
              <a:t>feel like you’re flying through the clouds.”</a:t>
            </a: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276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825"/>
    </mc:Choice>
    <mc:Fallback>
      <p:transition spd="slow" advTm="658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mph" presetSubtype="0" fill="hold" grpId="1" nodeType="afterEffect">
                                  <p:stCondLst>
                                    <p:cond delay="43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780"/>
                            </p:stCondLst>
                            <p:childTnLst>
                              <p:par>
                                <p:cTn id="2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uiExpand="1" build="p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cheersandgears.com/uploads/monthly_07_2011/post-10485-0-30697400-1309878854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8" t="21804" r="3588" b="28541"/>
          <a:stretch/>
        </p:blipFill>
        <p:spPr bwMode="auto">
          <a:xfrm>
            <a:off x="435351" y="1828800"/>
            <a:ext cx="8273298" cy="159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85800" y="533400"/>
            <a:ext cx="7692580" cy="838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z="4400" dirty="0" smtClean="0"/>
              <a:t>Automobile Product Line</a:t>
            </a:r>
            <a:endParaRPr lang="en-US" sz="4400" dirty="0"/>
          </a:p>
        </p:txBody>
      </p:sp>
      <p:pic>
        <p:nvPicPr>
          <p:cNvPr id="1026" name="Picture 2" descr="C:\Users\Nukro\Desktop\jjghjh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358" y="3818967"/>
            <a:ext cx="9356558" cy="1905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/>
        </p:spPr>
      </p:pic>
      <p:pic>
        <p:nvPicPr>
          <p:cNvPr id="2" name="Picture 2" descr="C:\Users\Nukro\Desktop\Untitled-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933266"/>
            <a:ext cx="1892300" cy="41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ukro\Desktop\Untitled-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0"/>
            <a:ext cx="1371600" cy="33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Nukro\Desktop\Untitled-7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5114366"/>
            <a:ext cx="1371600" cy="33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Nukro\Desktop\Untitled-7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933266"/>
            <a:ext cx="12954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Nukro\Desktop\Untitled-7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4880" y="3957357"/>
            <a:ext cx="1333500" cy="33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2492375" y="5943599"/>
            <a:ext cx="4159250" cy="4713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z="2200" dirty="0" smtClean="0">
                <a:solidFill>
                  <a:srgbClr val="669ACC"/>
                </a:solidFill>
              </a:rPr>
              <a:t>+ Servicing and Maintenance</a:t>
            </a:r>
            <a:endParaRPr lang="en-US" sz="2200" dirty="0">
              <a:solidFill>
                <a:srgbClr val="669ACC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8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00"/>
    </mc:Choice>
    <mc:Fallback xmlns="">
      <p:transition spd="slow" advTm="14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1"/>
          <p:cNvSpPr txBox="1">
            <a:spLocks/>
          </p:cNvSpPr>
          <p:nvPr/>
        </p:nvSpPr>
        <p:spPr>
          <a:xfrm>
            <a:off x="457200" y="2743200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dirty="0" smtClean="0"/>
              <a:t>Where’s SAAB</a:t>
            </a:r>
          </a:p>
          <a:p>
            <a:r>
              <a:rPr lang="en-US" b="1" dirty="0" smtClean="0"/>
              <a:t>On the Map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35" name="Picture 3" descr="C:\Users\osurmeli\Documents\Untitle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4529" y="6116251"/>
            <a:ext cx="1340081" cy="29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1716977" y="5334000"/>
            <a:ext cx="5710047" cy="10736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00" b="1" dirty="0" smtClean="0">
                <a:solidFill>
                  <a:srgbClr val="C00000"/>
                </a:solidFill>
                <a:effectLst/>
              </a:rPr>
              <a:t>+</a:t>
            </a:r>
            <a:r>
              <a:rPr lang="en-US" sz="1900" dirty="0" smtClean="0">
                <a:solidFill>
                  <a:srgbClr val="C00000"/>
                </a:solidFill>
                <a:effectLst/>
              </a:rPr>
              <a:t> hundreds of </a:t>
            </a:r>
          </a:p>
          <a:p>
            <a:pPr>
              <a:lnSpc>
                <a:spcPct val="100000"/>
              </a:lnSpc>
            </a:pPr>
            <a:r>
              <a:rPr lang="en-US" sz="2100" b="1" dirty="0" smtClean="0">
                <a:solidFill>
                  <a:srgbClr val="C00000"/>
                </a:solidFill>
                <a:effectLst/>
              </a:rPr>
              <a:t>Licensed SAAB Dealers</a:t>
            </a:r>
            <a:endParaRPr lang="en-US" sz="2100" b="1" dirty="0">
              <a:solidFill>
                <a:srgbClr val="C00000"/>
              </a:solidFill>
              <a:effectLst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0" y="304800"/>
            <a:ext cx="9144000" cy="5170078"/>
            <a:chOff x="0" y="304800"/>
            <a:chExt cx="9144000" cy="517007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8" t="17223" r="4766" b="9583"/>
            <a:stretch/>
          </p:blipFill>
          <p:spPr bwMode="auto">
            <a:xfrm>
              <a:off x="0" y="1373697"/>
              <a:ext cx="9144000" cy="41011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itle 1"/>
            <p:cNvSpPr txBox="1">
              <a:spLocks/>
            </p:cNvSpPr>
            <p:nvPr/>
          </p:nvSpPr>
          <p:spPr>
            <a:xfrm>
              <a:off x="152400" y="304800"/>
              <a:ext cx="6784848" cy="719992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ts val="5800"/>
                </a:lnSpc>
                <a:spcBef>
                  <a:spcPct val="0"/>
                </a:spcBef>
                <a:buNone/>
                <a:defRPr sz="5400" kern="1200">
                  <a:solidFill>
                    <a:schemeClr val="tx2"/>
                  </a:solidFill>
                  <a:effectLst>
                    <a:outerShdw blurRad="63500" dist="38100" dir="5400000" algn="t" rotWithShape="0">
                      <a:prstClr val="black">
                        <a:alpha val="25000"/>
                      </a:prstClr>
                    </a:outerShdw>
                  </a:effectLst>
                  <a:latin typeface="+mn-lt"/>
                  <a:ea typeface="+mj-ea"/>
                  <a:cs typeface="+mj-cs"/>
                </a:defRPr>
              </a:lvl1pPr>
            </a:lstStyle>
            <a:p>
              <a:r>
                <a:rPr lang="en-US" sz="2800" b="1" dirty="0">
                  <a:solidFill>
                    <a:srgbClr val="A11341"/>
                  </a:solidFill>
                  <a:latin typeface="Myriad Pro"/>
                  <a:cs typeface="Calibri" pitchFamily="34" charset="0"/>
                </a:rPr>
                <a:t>SAAB </a:t>
              </a:r>
              <a:r>
                <a:rPr lang="en-US" sz="2800" b="1" dirty="0" err="1" smtClean="0">
                  <a:solidFill>
                    <a:srgbClr val="A11341"/>
                  </a:solidFill>
                  <a:latin typeface="Myriad Pro"/>
                </a:rPr>
                <a:t>Aktiebolag</a:t>
              </a:r>
              <a:r>
                <a:rPr lang="en-US" sz="2800" b="1" dirty="0" smtClean="0">
                  <a:solidFill>
                    <a:srgbClr val="A11341"/>
                  </a:solidFill>
                  <a:latin typeface="Myriad Pro"/>
                </a:rPr>
                <a:t> </a:t>
              </a:r>
              <a:r>
                <a:rPr lang="en-US" sz="2800" dirty="0" smtClean="0"/>
                <a:t>Global Locations</a:t>
              </a:r>
              <a:endParaRPr lang="en-US" sz="2800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238424" y="3293838"/>
            <a:ext cx="1448376" cy="1243584"/>
            <a:chOff x="7238424" y="3293838"/>
            <a:chExt cx="1448376" cy="1243584"/>
          </a:xfrm>
        </p:grpSpPr>
        <p:sp>
          <p:nvSpPr>
            <p:cNvPr id="20" name="Rounded Rectangular Callout 19"/>
            <p:cNvSpPr/>
            <p:nvPr/>
          </p:nvSpPr>
          <p:spPr>
            <a:xfrm rot="10800000">
              <a:off x="7242048" y="3293838"/>
              <a:ext cx="1444752" cy="1243584"/>
            </a:xfrm>
            <a:prstGeom prst="wedgeRoundRectCallou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238424" y="3429000"/>
              <a:ext cx="14483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Secondary Factory</a:t>
              </a:r>
            </a:p>
            <a:p>
              <a:pPr algn="ctr"/>
              <a:endPara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en-US" sz="15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Graz, Austria</a:t>
              </a:r>
              <a:endPara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46200" y="3424288"/>
            <a:ext cx="1877569" cy="1149005"/>
            <a:chOff x="846200" y="3424288"/>
            <a:chExt cx="1877569" cy="1149005"/>
          </a:xfrm>
        </p:grpSpPr>
        <p:sp>
          <p:nvSpPr>
            <p:cNvPr id="12" name="Rounded Rectangular Callout 11"/>
            <p:cNvSpPr/>
            <p:nvPr/>
          </p:nvSpPr>
          <p:spPr>
            <a:xfrm>
              <a:off x="846200" y="3424288"/>
              <a:ext cx="1877569" cy="1136186"/>
            </a:xfrm>
            <a:prstGeom prst="wedgeRoundRectCallou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08684" y="3496075"/>
              <a:ext cx="17526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Tertiary Factory</a:t>
              </a:r>
            </a:p>
            <a:p>
              <a:pPr algn="ctr"/>
              <a:endPara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Ramos Arizpe, Mexico</a:t>
              </a:r>
              <a:endPara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043762" y="476410"/>
            <a:ext cx="1448376" cy="1382007"/>
            <a:chOff x="7005320" y="530712"/>
            <a:chExt cx="1448376" cy="1382007"/>
          </a:xfrm>
        </p:grpSpPr>
        <p:sp>
          <p:nvSpPr>
            <p:cNvPr id="18" name="Rounded Rectangular Callout 17"/>
            <p:cNvSpPr/>
            <p:nvPr/>
          </p:nvSpPr>
          <p:spPr>
            <a:xfrm>
              <a:off x="7010400" y="530712"/>
              <a:ext cx="1431033" cy="1346856"/>
            </a:xfrm>
            <a:prstGeom prst="wedgeRoundRectCallout">
              <a:avLst>
                <a:gd name="adj1" fmla="val 22108"/>
                <a:gd name="adj2" fmla="val 63750"/>
                <a:gd name="adj3" fmla="val 166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005320" y="589280"/>
              <a:ext cx="14483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Headquarters &amp; Factory </a:t>
              </a:r>
            </a:p>
            <a:p>
              <a:pPr algn="ctr"/>
              <a:endPara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Trollhättan, Sweden </a:t>
              </a:r>
              <a:endPara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4047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102"/>
    </mc:Choice>
    <mc:Fallback xmlns="">
      <p:transition spd="slow" advTm="291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2590800"/>
            <a:ext cx="3962400" cy="1085850"/>
          </a:xfrm>
        </p:spPr>
        <p:txBody>
          <a:bodyPr/>
          <a:lstStyle/>
          <a:p>
            <a:r>
              <a:rPr lang="en-US" sz="7500" dirty="0" smtClean="0"/>
              <a:t>Earnings</a:t>
            </a:r>
            <a:endParaRPr lang="en-US" sz="7500" dirty="0"/>
          </a:p>
        </p:txBody>
      </p:sp>
      <p:pic>
        <p:nvPicPr>
          <p:cNvPr id="5" name="Picture 3" descr="C:\Users\osurmeli\Documents\fdf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84" y="1524000"/>
            <a:ext cx="7014433" cy="261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499667463"/>
              </p:ext>
            </p:extLst>
          </p:nvPr>
        </p:nvGraphicFramePr>
        <p:xfrm>
          <a:off x="-152400" y="266700"/>
          <a:ext cx="9448800" cy="632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590800" y="5650468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Loss (Negative)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6200" y="130521"/>
            <a:ext cx="7239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Conversion from Swedish Krona to U.S. Dollars (1 SEK = $0.14912)</a:t>
            </a:r>
            <a:endParaRPr lang="en-US" sz="1100" dirty="0"/>
          </a:p>
        </p:txBody>
      </p:sp>
      <p:pic>
        <p:nvPicPr>
          <p:cNvPr id="7" name="Picture 6" descr="C:\Users\Nukro\Desktop\jhkk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296" y="4645025"/>
            <a:ext cx="5497409" cy="53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854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489"/>
    </mc:Choice>
    <mc:Fallback xmlns="">
      <p:transition spd="slow" advTm="1064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.11667 -4.44444E-6 C 0.16875 -4.44444E-6 0.23333 0.11274 0.23333 0.20487 L 0.23333 0.40973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20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2" grpId="1"/>
      <p:bldP spid="2" grpId="2"/>
      <p:bldGraphic spid="6" grpId="0" uiExpand="1">
        <p:bldSub>
          <a:bldChart bld="category"/>
        </p:bldSub>
      </p:bldGraphic>
      <p:bldGraphic spid="6" grpId="1" uiExpand="1">
        <p:bldSub>
          <a:bldChart bld="category"/>
        </p:bldSub>
      </p:bldGraphic>
      <p:bldP spid="12" grpId="0"/>
      <p:bldP spid="12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blogcdn.com/www.autoblog.com/media/2009/12/saab-badg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075" y="1647825"/>
            <a:ext cx="5657850" cy="356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86000" y="4191000"/>
            <a:ext cx="4572000" cy="4616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Volvo’s 2010 Revenue: </a:t>
            </a:r>
            <a:r>
              <a:rPr lang="en-US" sz="2400" b="1" dirty="0" smtClean="0"/>
              <a:t>$ 162,093,440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1371600"/>
            <a:ext cx="73152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dirty="0" smtClean="0">
                <a:latin typeface="Myriad Pro"/>
              </a:rPr>
              <a:t>$ -</a:t>
            </a:r>
            <a:r>
              <a:rPr lang="en-US" sz="8000" dirty="0" smtClean="0">
                <a:latin typeface="Myriad Pro"/>
              </a:rPr>
              <a:t>448,302,080</a:t>
            </a:r>
            <a:endParaRPr lang="en-US" sz="4000" b="1" dirty="0">
              <a:latin typeface="Myriad Pro"/>
            </a:endParaRP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Myriad Pro"/>
              </a:rPr>
              <a:t>SAAB’s 2010 </a:t>
            </a:r>
            <a:r>
              <a:rPr lang="en-US" sz="2400" dirty="0" smtClean="0">
                <a:latin typeface="Myriad Pro"/>
              </a:rPr>
              <a:t>Revenue</a:t>
            </a:r>
            <a:endParaRPr lang="en-US" sz="2400" b="1" dirty="0">
              <a:latin typeface="Myriad Pro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33363" y="2286000"/>
            <a:ext cx="8677275" cy="17324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z="6600" b="1" dirty="0" smtClean="0">
                <a:effectLst/>
              </a:rPr>
              <a:t>SAAB Lost 3x* </a:t>
            </a:r>
          </a:p>
          <a:p>
            <a:r>
              <a:rPr lang="en-US" dirty="0" smtClean="0"/>
              <a:t>as #1 Competitor’s Profit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674471" y="6324600"/>
            <a:ext cx="57950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Conversion from Swedish Krona to U.S. Dollars (1 SEK = $0.14912)</a:t>
            </a:r>
            <a:endParaRPr lang="en-US" sz="1100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57200" y="1189037"/>
            <a:ext cx="8229600" cy="2773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smtClean="0">
                <a:solidFill>
                  <a:schemeClr val="tx1"/>
                </a:solidFill>
              </a:rPr>
              <a:t>3500+ Employees</a:t>
            </a:r>
          </a:p>
          <a:p>
            <a:pPr marL="0" indent="0" algn="ctr">
              <a:buNone/>
            </a:pPr>
            <a:r>
              <a:rPr lang="en-US" sz="4000" dirty="0" smtClean="0">
                <a:solidFill>
                  <a:schemeClr val="tx1"/>
                </a:solidFill>
              </a:rPr>
              <a:t>in </a:t>
            </a:r>
            <a:endParaRPr lang="en-US" sz="4000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n-US" sz="4000" b="1" dirty="0" smtClean="0">
                <a:solidFill>
                  <a:schemeClr val="tx1"/>
                </a:solidFill>
              </a:rPr>
              <a:t>3 Countries</a:t>
            </a:r>
          </a:p>
          <a:p>
            <a:pPr marL="0" indent="0" algn="ctr">
              <a:buNone/>
            </a:pPr>
            <a:endParaRPr lang="en-US" sz="4000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n-US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Swedish Automobile N.V.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(Dutch </a:t>
            </a:r>
            <a:r>
              <a:rPr 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Sportscar</a:t>
            </a:r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Company)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US" sz="4000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en-US" sz="4000" b="1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en-US" sz="4000" b="1" dirty="0" smtClean="0">
              <a:solidFill>
                <a:schemeClr val="tx1"/>
              </a:solidFill>
            </a:endParaRPr>
          </a:p>
          <a:p>
            <a:pPr lvl="8" algn="ctr"/>
            <a:endParaRPr lang="en-US" sz="2800" b="1" dirty="0" smtClean="0">
              <a:solidFill>
                <a:schemeClr val="tx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410191" y="6096000"/>
            <a:ext cx="2323619" cy="5048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z="1600" dirty="0">
                <a:effectLst/>
              </a:rPr>
              <a:t>* Approximately </a:t>
            </a:r>
            <a:r>
              <a:rPr lang="en-US" sz="1600" dirty="0" smtClean="0">
                <a:effectLst/>
              </a:rPr>
              <a:t>2.8x</a:t>
            </a:r>
            <a:endParaRPr lang="en-US" sz="1200" dirty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973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140"/>
    </mc:Choice>
    <mc:Fallback xmlns="">
      <p:transition spd="slow" advTm="611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6" grpId="0"/>
      <p:bldP spid="7" grpId="0"/>
      <p:bldP spid="7" grpId="1"/>
      <p:bldP spid="10" grpId="0"/>
      <p:bldP spid="11" grpId="0"/>
      <p:bldP spid="11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797511"/>
            <a:ext cx="8382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Safety Standards</a:t>
            </a:r>
          </a:p>
          <a:p>
            <a:pPr algn="ctr"/>
            <a:endParaRPr lang="en-US" sz="2400" b="1" dirty="0" smtClean="0"/>
          </a:p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Energy  Efficient &amp; Bio-powered</a:t>
            </a:r>
            <a:endParaRPr lang="en-US" sz="2400" b="1" dirty="0" smtClean="0"/>
          </a:p>
          <a:p>
            <a:pPr algn="ctr"/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European Competitor</a:t>
            </a:r>
          </a:p>
          <a:p>
            <a:pPr algn="ctr"/>
            <a:endParaRPr lang="en-US" sz="2400" b="1" dirty="0" smtClean="0"/>
          </a:p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Efficient and Minimally Pollutant</a:t>
            </a:r>
            <a:endParaRPr lang="en-US" sz="2400" b="1" dirty="0"/>
          </a:p>
        </p:txBody>
      </p:sp>
      <p:pic>
        <p:nvPicPr>
          <p:cNvPr id="3" name="Picture 2" descr="2011 saab lineu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902" y="2253679"/>
            <a:ext cx="3376196" cy="23183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777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370"/>
    </mc:Choice>
    <mc:Fallback xmlns="">
      <p:transition spd="slow" advTm="283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-685800" y="3124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5" name="Picture 2" descr="http://laperm.files.wordpress.com/2011/04/saa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819" y="1066800"/>
            <a:ext cx="6710363" cy="4552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456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614"/>
    </mc:Choice>
    <mc:Fallback>
      <p:transition spd="slow" advTm="216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-685800" y="3124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4098" name="Picture 2" descr="http://www.lmpcars.com/image/saab-ursaab_1947_1280x960_wallpaper_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5157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Nukro\Desktop\Saab_BFJ_Blk_Copy_Right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689" y="1981200"/>
            <a:ext cx="5242623" cy="74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Nukro\Desktop\fdsfds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955" y="533400"/>
            <a:ext cx="1416845" cy="1269207"/>
          </a:xfrm>
          <a:prstGeom prst="rect">
            <a:avLst/>
          </a:prstGeom>
          <a:noFill/>
          <a:scene3d>
            <a:camera prst="perspectiveFron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64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15"/>
    </mc:Choice>
    <mc:Fallback xmlns="">
      <p:transition spd="slow" advTm="67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3|33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1.6|4.7|4.6|7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12.5|13|11|47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3|3.9|9|24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6.7|6.2|3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1048</TotalTime>
  <Words>180</Words>
  <Application>Microsoft Office PowerPoint</Application>
  <PresentationFormat>On-screen Show (4:3)</PresentationFormat>
  <Paragraphs>69</Paragraphs>
  <Slides>10</Slides>
  <Notes>2</Notes>
  <HiddenSlides>0</HiddenSlides>
  <MMClips>9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Executive</vt:lpstr>
      <vt:lpstr>PowerPoint Presentation</vt:lpstr>
      <vt:lpstr>PowerPoint Presentation</vt:lpstr>
      <vt:lpstr>PowerPoint Presentation</vt:lpstr>
      <vt:lpstr>PowerPoint Presentation</vt:lpstr>
      <vt:lpstr>Earnings</vt:lpstr>
      <vt:lpstr>PowerPoint Presentation</vt:lpstr>
      <vt:lpstr>PowerPoint Presentation</vt:lpstr>
      <vt:lpstr>PowerPoint Presentation</vt:lpstr>
      <vt:lpstr>PowerPoint Presentation</vt:lpstr>
      <vt:lpstr>Bibliography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Test</dc:creator>
  <cp:lastModifiedBy>Orkun Hazar Surmeli</cp:lastModifiedBy>
  <cp:revision>164</cp:revision>
  <dcterms:created xsi:type="dcterms:W3CDTF">2011-11-12T11:40:47Z</dcterms:created>
  <dcterms:modified xsi:type="dcterms:W3CDTF">2011-11-17T17:04:36Z</dcterms:modified>
</cp:coreProperties>
</file>